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5"/>
  </p:notesMasterIdLst>
  <p:sldIdLst>
    <p:sldId id="256" r:id="rId4"/>
    <p:sldId id="290" r:id="rId5"/>
    <p:sldId id="284" r:id="rId6"/>
    <p:sldId id="285" r:id="rId7"/>
    <p:sldId id="286" r:id="rId8"/>
    <p:sldId id="287" r:id="rId9"/>
    <p:sldId id="283" r:id="rId10"/>
    <p:sldId id="288" r:id="rId11"/>
    <p:sldId id="289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28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C92E5E-B0AD-4DAB-A1BF-645DEED2310E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FE3CBF-453B-4F97-8424-D86326978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099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05.04.2018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2006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05.04.2018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0211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05.04.2018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1299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05.04.2018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8490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05.04.2018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5916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05.04.2018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7197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05.04.2018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286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05.04.2018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1414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05.04.2018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 dirty="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151238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05.04.2018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9125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05.04.2018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337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2A120-492C-4BEF-8BCE-E314FDE9EB4A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 descr="5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8458B-A383-4988-B0F2-64C554160B75}" type="datetimeFigureOut">
              <a:rPr lang="ru-RU" smtClean="0"/>
              <a:pPr/>
              <a:t>05.04.2018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 descr="6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05.04.2018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723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3927" y="5301208"/>
            <a:ext cx="8715404" cy="752468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Подготовила </a:t>
            </a:r>
          </a:p>
          <a:p>
            <a:pPr algn="l"/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учитель начальных классов </a:t>
            </a:r>
          </a:p>
          <a:p>
            <a:pPr algn="l"/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МБОУ СОШ № 6</a:t>
            </a:r>
          </a:p>
          <a:p>
            <a:pPr algn="l"/>
            <a:r>
              <a:rPr lang="ru-RU" sz="1800" b="1" dirty="0" err="1" smtClean="0">
                <a:solidFill>
                  <a:schemeClr val="accent6">
                    <a:lumMod val="50000"/>
                  </a:schemeClr>
                </a:solidFill>
              </a:rPr>
              <a:t>Табакова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 Наталья Николаевна</a:t>
            </a:r>
            <a:endParaRPr lang="ru-RU" sz="1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63076" y="980728"/>
            <a:ext cx="8391306" cy="6127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Особенности подготовки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к</a:t>
            </a:r>
            <a:endParaRPr kumimoji="0" lang="ru-RU" sz="2800" b="1" i="0" u="none" strike="noStrike" kern="1200" cap="none" spc="0" normalizeH="0" noProof="0" dirty="0" smtClean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baseline="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Всероссийской проверочной работе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п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о русскому языку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Часть 2 (второй день)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5</a:t>
            </a:r>
            <a:r>
              <a:rPr lang="ru-RU" dirty="0" smtClean="0">
                <a:solidFill>
                  <a:srgbClr val="0000FF"/>
                </a:solidFill>
              </a:rPr>
              <a:t> задание: </a:t>
            </a:r>
            <a:r>
              <a:rPr lang="ru-RU" dirty="0" smtClean="0">
                <a:solidFill>
                  <a:srgbClr val="C00000"/>
                </a:solidFill>
              </a:rPr>
              <a:t>звуки (фонетика)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896544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7030A0"/>
                </a:solidFill>
              </a:rPr>
              <a:t>В данном ниже предложении </a:t>
            </a:r>
            <a:r>
              <a:rPr lang="ru-RU" sz="4000" b="1" dirty="0">
                <a:solidFill>
                  <a:srgbClr val="7030A0"/>
                </a:solidFill>
              </a:rPr>
              <a:t>найди </a:t>
            </a:r>
            <a:r>
              <a:rPr lang="ru-RU" sz="4000" dirty="0">
                <a:solidFill>
                  <a:srgbClr val="7030A0"/>
                </a:solidFill>
              </a:rPr>
              <a:t>слово, в котором все согласные </a:t>
            </a:r>
            <a:r>
              <a:rPr lang="ru-RU" sz="4000" dirty="0" smtClean="0">
                <a:solidFill>
                  <a:srgbClr val="7030A0"/>
                </a:solidFill>
              </a:rPr>
              <a:t>звуки глухие</a:t>
            </a:r>
            <a:r>
              <a:rPr lang="ru-RU" sz="4000" dirty="0">
                <a:solidFill>
                  <a:srgbClr val="7030A0"/>
                </a:solidFill>
              </a:rPr>
              <a:t>. </a:t>
            </a:r>
            <a:r>
              <a:rPr lang="ru-RU" sz="4000" b="1" dirty="0">
                <a:solidFill>
                  <a:srgbClr val="7030A0"/>
                </a:solidFill>
              </a:rPr>
              <a:t>Выпиши </a:t>
            </a:r>
            <a:r>
              <a:rPr lang="ru-RU" sz="4000" dirty="0">
                <a:solidFill>
                  <a:srgbClr val="7030A0"/>
                </a:solidFill>
              </a:rPr>
              <a:t>это слово.</a:t>
            </a:r>
          </a:p>
          <a:p>
            <a:pPr marL="0" indent="0">
              <a:buNone/>
            </a:pPr>
            <a:r>
              <a:rPr lang="ru-RU" sz="4000" dirty="0"/>
              <a:t>Ранней осенью краснеют пышные кисти рябины.</a:t>
            </a:r>
            <a:r>
              <a:rPr lang="ru-RU" sz="4000" b="1" dirty="0" smtClean="0"/>
              <a:t>    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240659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Часть 2 (второй день)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6 задание: </a:t>
            </a:r>
            <a:r>
              <a:rPr lang="ru-RU" dirty="0" smtClean="0">
                <a:solidFill>
                  <a:srgbClr val="C00000"/>
                </a:solidFill>
              </a:rPr>
              <a:t>работа с текстом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896544"/>
          </a:xfrm>
        </p:spPr>
        <p:txBody>
          <a:bodyPr>
            <a:normAutofit/>
          </a:bodyPr>
          <a:lstStyle/>
          <a:p>
            <a:r>
              <a:rPr lang="ru-RU" sz="4000" dirty="0"/>
              <a:t>Что хотел сказать автор читателю? </a:t>
            </a:r>
            <a:r>
              <a:rPr lang="ru-RU" sz="4000" b="1" dirty="0"/>
              <a:t>Определи и запиши </a:t>
            </a:r>
            <a:r>
              <a:rPr lang="ru-RU" sz="4000" dirty="0">
                <a:solidFill>
                  <a:srgbClr val="C00000"/>
                </a:solidFill>
              </a:rPr>
              <a:t>основную </a:t>
            </a:r>
            <a:r>
              <a:rPr lang="ru-RU" sz="4000" dirty="0" smtClean="0">
                <a:solidFill>
                  <a:srgbClr val="C00000"/>
                </a:solidFill>
              </a:rPr>
              <a:t>мысль текста</a:t>
            </a:r>
            <a:r>
              <a:rPr lang="ru-RU" sz="4000" dirty="0"/>
              <a:t>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816658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Часть 2 (второй день)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7</a:t>
            </a:r>
            <a:r>
              <a:rPr lang="ru-RU" dirty="0" smtClean="0">
                <a:solidFill>
                  <a:srgbClr val="0000FF"/>
                </a:solidFill>
              </a:rPr>
              <a:t> задание: </a:t>
            </a:r>
            <a:r>
              <a:rPr lang="ru-RU" dirty="0" smtClean="0">
                <a:solidFill>
                  <a:srgbClr val="C00000"/>
                </a:solidFill>
              </a:rPr>
              <a:t>работа с текстом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896544"/>
          </a:xfrm>
        </p:spPr>
        <p:txBody>
          <a:bodyPr>
            <a:normAutofit/>
          </a:bodyPr>
          <a:lstStyle/>
          <a:p>
            <a:r>
              <a:rPr lang="ru-RU" sz="4000" b="1" dirty="0"/>
              <a:t>Составь и запиши </a:t>
            </a:r>
            <a:r>
              <a:rPr lang="ru-RU" sz="4000" dirty="0">
                <a:solidFill>
                  <a:srgbClr val="C00000"/>
                </a:solidFill>
              </a:rPr>
              <a:t>план текста</a:t>
            </a:r>
            <a:r>
              <a:rPr lang="ru-RU" sz="4000" dirty="0"/>
              <a:t> из трёх пунктов. В ответе ты </a:t>
            </a:r>
            <a:r>
              <a:rPr lang="ru-RU" sz="4000" dirty="0" smtClean="0"/>
              <a:t>можешь использовать </a:t>
            </a:r>
            <a:r>
              <a:rPr lang="ru-RU" sz="4000" dirty="0"/>
              <a:t>сочетания слов или предложения.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619782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Часть 2 (второй день)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8 задание: </a:t>
            </a:r>
            <a:r>
              <a:rPr lang="ru-RU" dirty="0" smtClean="0">
                <a:solidFill>
                  <a:srgbClr val="C00000"/>
                </a:solidFill>
              </a:rPr>
              <a:t>работа с текстом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896544"/>
          </a:xfrm>
        </p:spPr>
        <p:txBody>
          <a:bodyPr>
            <a:normAutofit fontScale="92500" lnSpcReduction="10000"/>
          </a:bodyPr>
          <a:lstStyle/>
          <a:p>
            <a:r>
              <a:rPr lang="ru-RU" sz="4000" b="1" dirty="0"/>
              <a:t>Задай </a:t>
            </a:r>
            <a:r>
              <a:rPr lang="ru-RU" sz="4000" dirty="0"/>
              <a:t>по тексту </a:t>
            </a:r>
            <a:r>
              <a:rPr lang="ru-RU" sz="4000" dirty="0">
                <a:solidFill>
                  <a:srgbClr val="C00000"/>
                </a:solidFill>
              </a:rPr>
              <a:t>вопрос</a:t>
            </a:r>
            <a:r>
              <a:rPr lang="ru-RU" sz="4000" dirty="0"/>
              <a:t>, который поможет определить, насколько точно </a:t>
            </a:r>
            <a:r>
              <a:rPr lang="ru-RU" sz="4000" dirty="0" smtClean="0"/>
              <a:t>твои одноклассники </a:t>
            </a:r>
            <a:r>
              <a:rPr lang="ru-RU" sz="4000" dirty="0"/>
              <a:t>поняли его содержание. </a:t>
            </a:r>
            <a:r>
              <a:rPr lang="ru-RU" sz="4000" b="1" dirty="0"/>
              <a:t>Запиши </a:t>
            </a:r>
            <a:r>
              <a:rPr lang="ru-RU" sz="4000" dirty="0"/>
              <a:t>свой вопрос</a:t>
            </a:r>
            <a:r>
              <a:rPr lang="ru-RU" sz="4000" dirty="0" smtClean="0"/>
              <a:t>.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rgbClr val="009900"/>
                </a:solidFill>
              </a:rPr>
              <a:t>Например: 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rgbClr val="009900"/>
                </a:solidFill>
              </a:rPr>
              <a:t>По-настоящему </a:t>
            </a:r>
            <a:r>
              <a:rPr lang="ru-RU" sz="4000" dirty="0">
                <a:solidFill>
                  <a:srgbClr val="009900"/>
                </a:solidFill>
              </a:rPr>
              <a:t>оценить глоток обыкновенной воды </a:t>
            </a:r>
            <a:r>
              <a:rPr lang="ru-RU" sz="4000" dirty="0" smtClean="0">
                <a:solidFill>
                  <a:srgbClr val="009900"/>
                </a:solidFill>
              </a:rPr>
              <a:t>может только </a:t>
            </a:r>
            <a:r>
              <a:rPr lang="ru-RU" sz="4000" dirty="0">
                <a:solidFill>
                  <a:srgbClr val="009900"/>
                </a:solidFill>
              </a:rPr>
              <a:t>тот, кто сам испытал острую жажду.</a:t>
            </a:r>
            <a:endParaRPr lang="ru-RU" sz="4000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456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Часть 2 (второй день)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9</a:t>
            </a:r>
            <a:r>
              <a:rPr lang="ru-RU" dirty="0" smtClean="0">
                <a:solidFill>
                  <a:srgbClr val="0000FF"/>
                </a:solidFill>
              </a:rPr>
              <a:t> задание: </a:t>
            </a:r>
            <a:r>
              <a:rPr lang="ru-RU" dirty="0" smtClean="0">
                <a:solidFill>
                  <a:srgbClr val="C00000"/>
                </a:solidFill>
              </a:rPr>
              <a:t>работа с текстом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896544"/>
          </a:xfrm>
        </p:spPr>
        <p:txBody>
          <a:bodyPr>
            <a:normAutofit/>
          </a:bodyPr>
          <a:lstStyle/>
          <a:p>
            <a:r>
              <a:rPr lang="ru-RU" sz="4000" dirty="0"/>
              <a:t>Как ты понимаешь </a:t>
            </a:r>
            <a:r>
              <a:rPr lang="ru-RU" sz="4000" dirty="0">
                <a:solidFill>
                  <a:srgbClr val="C00000"/>
                </a:solidFill>
              </a:rPr>
              <a:t>значение слова</a:t>
            </a:r>
            <a:r>
              <a:rPr lang="ru-RU" sz="4000" dirty="0"/>
              <a:t> «пресная» («пресной») из 13-го предложения?</a:t>
            </a:r>
          </a:p>
          <a:p>
            <a:pPr marL="0" indent="0">
              <a:buNone/>
            </a:pPr>
            <a:r>
              <a:rPr lang="ru-RU" sz="4000" b="1" dirty="0"/>
              <a:t>Запиши </a:t>
            </a:r>
            <a:r>
              <a:rPr lang="ru-RU" sz="4000" dirty="0"/>
              <a:t>своё объяснение.</a:t>
            </a:r>
          </a:p>
          <a:p>
            <a:pPr marL="0" indent="0">
              <a:buNone/>
            </a:pPr>
            <a:r>
              <a:rPr lang="ru-RU" sz="4000" dirty="0">
                <a:solidFill>
                  <a:srgbClr val="009900"/>
                </a:solidFill>
              </a:rPr>
              <a:t>Ответ. Пресная – </a:t>
            </a:r>
            <a:r>
              <a:rPr lang="ru-RU" sz="4000" dirty="0" smtClean="0">
                <a:solidFill>
                  <a:srgbClr val="009900"/>
                </a:solidFill>
              </a:rPr>
              <a:t>это …</a:t>
            </a:r>
            <a:endParaRPr lang="ru-RU" sz="4000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93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Часть 2 (второй день)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10 задание: </a:t>
            </a:r>
            <a:r>
              <a:rPr lang="ru-RU" dirty="0" smtClean="0">
                <a:solidFill>
                  <a:srgbClr val="C00000"/>
                </a:solidFill>
              </a:rPr>
              <a:t>работа с текстом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896544"/>
          </a:xfrm>
        </p:spPr>
        <p:txBody>
          <a:bodyPr>
            <a:normAutofit/>
          </a:bodyPr>
          <a:lstStyle/>
          <a:p>
            <a:r>
              <a:rPr lang="ru-RU" sz="4000" b="1" dirty="0"/>
              <a:t>Замени </a:t>
            </a:r>
            <a:r>
              <a:rPr lang="ru-RU" sz="4000" dirty="0"/>
              <a:t>слово «применяют» из 11-го предложения </a:t>
            </a:r>
            <a:r>
              <a:rPr lang="ru-RU" sz="4000" dirty="0">
                <a:solidFill>
                  <a:srgbClr val="C00000"/>
                </a:solidFill>
              </a:rPr>
              <a:t>близким по </a:t>
            </a:r>
            <a:r>
              <a:rPr lang="ru-RU" sz="4000" dirty="0" smtClean="0">
                <a:solidFill>
                  <a:srgbClr val="C00000"/>
                </a:solidFill>
              </a:rPr>
              <a:t>значению словом</a:t>
            </a:r>
            <a:r>
              <a:rPr lang="ru-RU" sz="4000" dirty="0"/>
              <a:t>. </a:t>
            </a:r>
            <a:r>
              <a:rPr lang="ru-RU" sz="4000" b="1" dirty="0"/>
              <a:t>Запиши </a:t>
            </a:r>
            <a:r>
              <a:rPr lang="ru-RU" sz="4000" dirty="0"/>
              <a:t>это слово.</a:t>
            </a:r>
          </a:p>
          <a:p>
            <a:pPr marL="0" indent="0">
              <a:buNone/>
            </a:pPr>
            <a:r>
              <a:rPr lang="ru-RU" sz="4000" dirty="0">
                <a:solidFill>
                  <a:srgbClr val="009900"/>
                </a:solidFill>
              </a:rPr>
              <a:t>Ответ. Применяют </a:t>
            </a:r>
            <a:r>
              <a:rPr lang="ru-RU" sz="4000" dirty="0" smtClean="0">
                <a:solidFill>
                  <a:srgbClr val="009900"/>
                </a:solidFill>
              </a:rPr>
              <a:t>– …</a:t>
            </a:r>
            <a:endParaRPr lang="ru-RU" sz="4000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6776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Часть 2 (второй день)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11 задание: </a:t>
            </a:r>
            <a:r>
              <a:rPr lang="ru-RU" dirty="0" smtClean="0">
                <a:solidFill>
                  <a:srgbClr val="C00000"/>
                </a:solidFill>
              </a:rPr>
              <a:t>работа с текстом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896544"/>
          </a:xfrm>
        </p:spPr>
        <p:txBody>
          <a:bodyPr>
            <a:normAutofit/>
          </a:bodyPr>
          <a:lstStyle/>
          <a:p>
            <a:r>
              <a:rPr lang="ru-RU" sz="4000" dirty="0"/>
              <a:t>В 7-м предложении </a:t>
            </a:r>
            <a:r>
              <a:rPr lang="ru-RU" sz="4000" b="1" dirty="0"/>
              <a:t>найди </a:t>
            </a:r>
            <a:r>
              <a:rPr lang="ru-RU" sz="4000" dirty="0"/>
              <a:t>слово, состав которого соответствует схеме</a:t>
            </a:r>
            <a:r>
              <a:rPr lang="ru-RU" sz="4000" dirty="0" smtClean="0"/>
              <a:t>:</a:t>
            </a:r>
          </a:p>
          <a:p>
            <a:endParaRPr lang="ru-RU" sz="4000" dirty="0"/>
          </a:p>
          <a:p>
            <a:r>
              <a:rPr lang="ru-RU" sz="4000" b="1" dirty="0"/>
              <a:t>Выпиши </a:t>
            </a:r>
            <a:r>
              <a:rPr lang="ru-RU" sz="4000" dirty="0"/>
              <a:t>это слово, </a:t>
            </a:r>
            <a:r>
              <a:rPr lang="ru-RU" sz="4000" b="1" dirty="0"/>
              <a:t>обозначь </a:t>
            </a:r>
            <a:r>
              <a:rPr lang="ru-RU" sz="4000" dirty="0"/>
              <a:t>его части.</a:t>
            </a:r>
            <a:endParaRPr lang="ru-RU" sz="4000" dirty="0">
              <a:solidFill>
                <a:srgbClr val="0099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3707904" y="3645024"/>
            <a:ext cx="504056" cy="36004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184340" y="3645024"/>
            <a:ext cx="504056" cy="36004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Дуга 9"/>
          <p:cNvSpPr/>
          <p:nvPr/>
        </p:nvSpPr>
        <p:spPr>
          <a:xfrm>
            <a:off x="2123728" y="3795852"/>
            <a:ext cx="1357309" cy="225739"/>
          </a:xfrm>
          <a:prstGeom prst="arc">
            <a:avLst>
              <a:gd name="adj1" fmla="val 10885679"/>
              <a:gd name="adj2" fmla="val 0"/>
            </a:avLst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32040" y="3594626"/>
            <a:ext cx="457200" cy="457200"/>
          </a:xfrm>
          <a:prstGeom prst="rect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527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Часть 2 (второй день)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12-14 задания: </a:t>
            </a:r>
            <a:r>
              <a:rPr lang="ru-RU" dirty="0" smtClean="0">
                <a:solidFill>
                  <a:srgbClr val="C00000"/>
                </a:solidFill>
              </a:rPr>
              <a:t>морфология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896544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4000" b="1" dirty="0" smtClean="0"/>
              <a:t>12. Выпиши </a:t>
            </a:r>
            <a:r>
              <a:rPr lang="ru-RU" sz="4000" dirty="0"/>
              <a:t>из 9-го предложения все </a:t>
            </a:r>
            <a:r>
              <a:rPr lang="ru-RU" sz="4000" dirty="0">
                <a:solidFill>
                  <a:srgbClr val="009900"/>
                </a:solidFill>
              </a:rPr>
              <a:t>имена</a:t>
            </a:r>
            <a:r>
              <a:rPr lang="ru-RU" sz="4000" dirty="0"/>
              <a:t> </a:t>
            </a:r>
            <a:r>
              <a:rPr lang="ru-RU" sz="4000" dirty="0">
                <a:solidFill>
                  <a:srgbClr val="009900"/>
                </a:solidFill>
              </a:rPr>
              <a:t>существительные </a:t>
            </a:r>
            <a:r>
              <a:rPr lang="ru-RU" sz="4000" dirty="0"/>
              <a:t>в той </a:t>
            </a:r>
            <a:r>
              <a:rPr lang="ru-RU" sz="4000" dirty="0" smtClean="0"/>
              <a:t>форме, в </a:t>
            </a:r>
            <a:r>
              <a:rPr lang="ru-RU" sz="4000" dirty="0"/>
              <a:t>которой они употреблены в предложении. </a:t>
            </a:r>
            <a:r>
              <a:rPr lang="ru-RU" sz="4000" b="1" dirty="0"/>
              <a:t>Укажи </a:t>
            </a:r>
            <a:r>
              <a:rPr lang="ru-RU" sz="4000" dirty="0"/>
              <a:t>род, склонение, </a:t>
            </a:r>
            <a:r>
              <a:rPr lang="ru-RU" sz="4000" dirty="0" smtClean="0"/>
              <a:t>число, падеж </a:t>
            </a:r>
            <a:r>
              <a:rPr lang="ru-RU" sz="4000" dirty="0"/>
              <a:t>одной из форм имени существительного (на выбор</a:t>
            </a:r>
            <a:r>
              <a:rPr lang="ru-RU" sz="4000" dirty="0" smtClean="0"/>
              <a:t>). </a:t>
            </a:r>
          </a:p>
          <a:p>
            <a:pPr marL="0" indent="0" algn="just">
              <a:buNone/>
            </a:pPr>
            <a:r>
              <a:rPr lang="ru-RU" sz="4000" b="1" dirty="0" smtClean="0"/>
              <a:t>13. Выпиши </a:t>
            </a:r>
            <a:r>
              <a:rPr lang="ru-RU" sz="4000" dirty="0"/>
              <a:t>из 3-го предложения все формы </a:t>
            </a:r>
            <a:r>
              <a:rPr lang="ru-RU" sz="4000" dirty="0">
                <a:solidFill>
                  <a:srgbClr val="009900"/>
                </a:solidFill>
              </a:rPr>
              <a:t>имён прилагательных </a:t>
            </a:r>
            <a:r>
              <a:rPr lang="ru-RU" sz="4000" dirty="0"/>
              <a:t>с </a:t>
            </a:r>
            <a:r>
              <a:rPr lang="ru-RU" sz="4000" dirty="0" smtClean="0"/>
              <a:t>именами существительными</a:t>
            </a:r>
            <a:r>
              <a:rPr lang="ru-RU" sz="4000" dirty="0"/>
              <a:t>, к которым они относятся. </a:t>
            </a:r>
            <a:r>
              <a:rPr lang="ru-RU" sz="4000" b="1" dirty="0"/>
              <a:t>Укажи </a:t>
            </a:r>
            <a:r>
              <a:rPr lang="ru-RU" sz="4000" dirty="0"/>
              <a:t>число, род (если есть</a:t>
            </a:r>
            <a:r>
              <a:rPr lang="ru-RU" sz="4000" dirty="0" smtClean="0"/>
              <a:t>), падеж </a:t>
            </a:r>
            <a:r>
              <a:rPr lang="ru-RU" sz="4000" dirty="0"/>
              <a:t>одной из форм имени прилагательного (на выбор</a:t>
            </a:r>
            <a:r>
              <a:rPr lang="ru-RU" sz="4000" dirty="0" smtClean="0"/>
              <a:t>).</a:t>
            </a:r>
          </a:p>
          <a:p>
            <a:pPr marL="0" indent="0" algn="just">
              <a:buNone/>
            </a:pPr>
            <a:r>
              <a:rPr lang="ru-RU" sz="4000" b="1" dirty="0" smtClean="0"/>
              <a:t>14. Выпиши </a:t>
            </a:r>
            <a:r>
              <a:rPr lang="ru-RU" sz="4000" dirty="0"/>
              <a:t>из 2-го предложения все г</a:t>
            </a:r>
            <a:r>
              <a:rPr lang="ru-RU" sz="4000" dirty="0">
                <a:solidFill>
                  <a:srgbClr val="009900"/>
                </a:solidFill>
              </a:rPr>
              <a:t>лаголы</a:t>
            </a:r>
            <a:r>
              <a:rPr lang="ru-RU" sz="4000" dirty="0"/>
              <a:t> в той форме, в которой </a:t>
            </a:r>
            <a:r>
              <a:rPr lang="ru-RU" sz="4000" dirty="0" smtClean="0"/>
              <a:t>они употреблены </a:t>
            </a:r>
            <a:r>
              <a:rPr lang="ru-RU" sz="4000" dirty="0"/>
              <a:t>в предложении.</a:t>
            </a:r>
            <a:endParaRPr lang="ru-RU" sz="4000" dirty="0" smtClean="0"/>
          </a:p>
          <a:p>
            <a:endParaRPr lang="ru-RU" sz="4000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8518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Часть 2 (второй день)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15 задание: </a:t>
            </a:r>
            <a:r>
              <a:rPr lang="ru-RU" dirty="0" smtClean="0">
                <a:solidFill>
                  <a:srgbClr val="C00000"/>
                </a:solidFill>
              </a:rPr>
              <a:t>пословица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Подумай и напиши, в какой жизненной ситуации уместно будет </a:t>
            </a:r>
            <a:r>
              <a:rPr lang="ru-RU" dirty="0" smtClean="0"/>
              <a:t>употребить выражение </a:t>
            </a:r>
            <a:r>
              <a:rPr lang="ru-RU" i="1" dirty="0"/>
              <a:t>Дарёному коню в зубы не смотрят.</a:t>
            </a:r>
          </a:p>
          <a:p>
            <a:pPr marL="0" indent="0">
              <a:buNone/>
            </a:pPr>
            <a:r>
              <a:rPr lang="ru-RU" dirty="0">
                <a:solidFill>
                  <a:srgbClr val="009900"/>
                </a:solidFill>
              </a:rPr>
              <a:t>Ответ. Выражение </a:t>
            </a:r>
            <a:r>
              <a:rPr lang="ru-RU" i="1" dirty="0">
                <a:solidFill>
                  <a:srgbClr val="009900"/>
                </a:solidFill>
              </a:rPr>
              <a:t>Дарёному коню в зубы не смотрят </a:t>
            </a:r>
            <a:r>
              <a:rPr lang="ru-RU" dirty="0">
                <a:solidFill>
                  <a:srgbClr val="009900"/>
                </a:solidFill>
              </a:rPr>
              <a:t>будет уместно в </a:t>
            </a:r>
            <a:r>
              <a:rPr lang="ru-RU" dirty="0" smtClean="0">
                <a:solidFill>
                  <a:srgbClr val="009900"/>
                </a:solidFill>
              </a:rPr>
              <a:t>ситуации, когда</a:t>
            </a:r>
            <a:endParaRPr lang="ru-RU" sz="4000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5360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Методические пособия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00200"/>
            <a:ext cx="7488832" cy="4525963"/>
          </a:xfrm>
        </p:spPr>
        <p:txBody>
          <a:bodyPr/>
          <a:lstStyle/>
          <a:p>
            <a:r>
              <a:rPr lang="ru-RU" dirty="0" smtClean="0"/>
              <a:t>Волкова Е.В., </a:t>
            </a:r>
            <a:r>
              <a:rPr lang="ru-RU" dirty="0" err="1" smtClean="0"/>
              <a:t>Ожогина</a:t>
            </a:r>
            <a:r>
              <a:rPr lang="ru-RU" dirty="0" smtClean="0"/>
              <a:t> Н.И., Тарасова А.В. «Русский язык. ВПР за курс начальной школы»</a:t>
            </a:r>
          </a:p>
          <a:p>
            <a:r>
              <a:rPr lang="ru-RU" dirty="0" smtClean="0"/>
              <a:t>Ольховая Л.С., Сухаревская Е.Ю., Федотенко С.В. «Подготовка к ВПР. Русский язык. Математика. Окружающий мир. 4 класс»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1662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285728"/>
          <a:ext cx="7715304" cy="6583680"/>
        </p:xfrm>
        <a:graphic>
          <a:graphicData uri="http://schemas.openxmlformats.org/drawingml/2006/table">
            <a:tbl>
              <a:tblPr/>
              <a:tblGrid>
                <a:gridCol w="1000132"/>
                <a:gridCol w="5286412"/>
                <a:gridCol w="1428760"/>
              </a:tblGrid>
              <a:tr h="428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en-US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задания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Допущенные</a:t>
                      </a: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ошибки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  <a:cs typeface="Times New Roman"/>
                        </a:rPr>
                        <a:t>Кол-во учащихся /  %</a:t>
                      </a:r>
                      <a:endParaRPr lang="ru-RU" sz="16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К1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1К2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3(1)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3(2)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-безударные гласные в корне слов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-проверяемые звонкие и глухие согласные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- пропуск, замена букв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-перенос слов    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- прочие ошибки                                                          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93%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92%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88%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-определение однородных членов предложения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78%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-определение главных членов предложения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-отсутствие указания частей речи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81%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65%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-поставили неправильно ударения над ударными гласными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65%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-при </a:t>
                      </a:r>
                      <a:r>
                        <a:rPr lang="en-US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частичн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ом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фонетическо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анализ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не</a:t>
                      </a:r>
                      <a:r>
                        <a:rPr lang="ru-RU" sz="16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определена </a:t>
                      </a:r>
                      <a:r>
                        <a:rPr lang="en-US" sz="16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основная</a:t>
                      </a: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мысль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-в составлении плана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-вопрос не относится к содержанию текста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60%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12(1)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en-US" sz="16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объяснен</a:t>
                      </a:r>
                      <a:r>
                        <a:rPr lang="ru-RU" sz="16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ие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значени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слов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68%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2(2)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-подбор</a:t>
                      </a:r>
                      <a:r>
                        <a:rPr lang="ru-RU" sz="16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синоним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к данному слову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3(1)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морфемный разбор слова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3(2)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-определение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морфологических признаков имени существительного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73%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-определение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морфологических признаков имени прилагательного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82%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5(1)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-нахождение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глаголов в предложении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(2)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-неправильно истолковано выражение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контексте представленной ситуации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46%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83549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2204864"/>
            <a:ext cx="6984776" cy="3921299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Образовательный портал для подготовки </a:t>
            </a:r>
            <a:r>
              <a:rPr lang="ru-RU" sz="4400" smtClean="0"/>
              <a:t>к экзаменам </a:t>
            </a:r>
            <a:r>
              <a:rPr lang="ru-RU" sz="4400" dirty="0" smtClean="0"/>
              <a:t>«Решу ВПР»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8829908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060848"/>
            <a:ext cx="5688632" cy="229026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Спасибо </a:t>
            </a:r>
            <a:b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 внимание!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91880" y="6492875"/>
            <a:ext cx="5559896" cy="365125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Подготовили: Костенко И.В., </a:t>
            </a:r>
            <a:r>
              <a:rPr lang="ru-RU" dirty="0" err="1" smtClean="0">
                <a:solidFill>
                  <a:schemeClr val="bg1"/>
                </a:solidFill>
              </a:rPr>
              <a:t>Бузмакова</a:t>
            </a:r>
            <a:r>
              <a:rPr lang="ru-RU" dirty="0" smtClean="0">
                <a:solidFill>
                  <a:schemeClr val="bg1"/>
                </a:solidFill>
              </a:rPr>
              <a:t> Н.И.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3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Часть 1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1 задание: </a:t>
            </a:r>
            <a:r>
              <a:rPr lang="ru-RU" b="1" dirty="0">
                <a:solidFill>
                  <a:srgbClr val="C00000"/>
                </a:solidFill>
              </a:rPr>
              <a:t>диктант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844824"/>
            <a:ext cx="7848872" cy="428133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</a:rPr>
              <a:t>Как повысить грамотность?</a:t>
            </a:r>
          </a:p>
          <a:p>
            <a:pPr lvl="0"/>
            <a:r>
              <a:rPr lang="ru-RU" dirty="0"/>
              <a:t>Изучение словарных слов в словарях и учебных материалах. </a:t>
            </a:r>
          </a:p>
          <a:p>
            <a:pPr lvl="0"/>
            <a:r>
              <a:rPr lang="ru-RU" dirty="0"/>
              <a:t>Списывание текста с запоминанием зрительного образа слов.    </a:t>
            </a:r>
          </a:p>
          <a:p>
            <a:pPr lvl="0"/>
            <a:r>
              <a:rPr lang="ru-RU" dirty="0"/>
              <a:t>Поиск орфограмм в тексте будущего диктанта. </a:t>
            </a:r>
          </a:p>
          <a:p>
            <a:pPr lvl="0"/>
            <a:r>
              <a:rPr lang="ru-RU" dirty="0"/>
              <a:t>Письмо по памяти с последующей сверкой итогового и первоначального текстов.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9978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Часть 1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1 задание: </a:t>
            </a:r>
            <a:r>
              <a:rPr lang="ru-RU" b="1" dirty="0">
                <a:solidFill>
                  <a:srgbClr val="C00000"/>
                </a:solidFill>
              </a:rPr>
              <a:t>диктант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89654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7000" dirty="0" smtClean="0">
                <a:solidFill>
                  <a:srgbClr val="7030A0"/>
                </a:solidFill>
              </a:rPr>
              <a:t>Как повысить грамотность?</a:t>
            </a:r>
          </a:p>
          <a:p>
            <a:pPr marL="0" lvl="0" indent="0">
              <a:buNone/>
            </a:pPr>
            <a:r>
              <a:rPr lang="ru-RU" sz="5900" b="1" dirty="0"/>
              <a:t>Орфографические минутки.</a:t>
            </a:r>
            <a:endParaRPr lang="ru-RU" sz="5900" dirty="0"/>
          </a:p>
          <a:p>
            <a:pPr marL="0" indent="0">
              <a:buNone/>
            </a:pPr>
            <a:r>
              <a:rPr lang="ru-RU" sz="5900" dirty="0"/>
              <a:t>а) </a:t>
            </a:r>
            <a:r>
              <a:rPr lang="ru-RU" sz="5900" i="1" dirty="0" smtClean="0">
                <a:solidFill>
                  <a:srgbClr val="7030A0"/>
                </a:solidFill>
              </a:rPr>
              <a:t>Списать </a:t>
            </a:r>
            <a:r>
              <a:rPr lang="ru-RU" sz="5900" i="1" dirty="0">
                <a:solidFill>
                  <a:srgbClr val="7030A0"/>
                </a:solidFill>
              </a:rPr>
              <a:t>слова, вставляя безударную гласную в корне</a:t>
            </a:r>
            <a:r>
              <a:rPr lang="ru-RU" sz="5900" i="1" dirty="0"/>
              <a:t>.</a:t>
            </a:r>
            <a:endParaRPr lang="ru-RU" sz="5900" dirty="0"/>
          </a:p>
          <a:p>
            <a:pPr marL="0" indent="0">
              <a:buNone/>
            </a:pPr>
            <a:r>
              <a:rPr lang="ru-RU" sz="5900" dirty="0" err="1"/>
              <a:t>С</a:t>
            </a:r>
            <a:r>
              <a:rPr lang="ru-RU" sz="5900" dirty="0" err="1" smtClean="0"/>
              <a:t>н</a:t>
            </a:r>
            <a:r>
              <a:rPr lang="ru-RU" sz="5900" dirty="0" smtClean="0"/>
              <a:t>…гири</a:t>
            </a:r>
            <a:r>
              <a:rPr lang="ru-RU" sz="5900" dirty="0"/>
              <a:t>, </a:t>
            </a:r>
            <a:r>
              <a:rPr lang="ru-RU" sz="5900" dirty="0" err="1"/>
              <a:t>цв</a:t>
            </a:r>
            <a:r>
              <a:rPr lang="ru-RU" sz="5900" dirty="0"/>
              <a:t>…ты, </a:t>
            </a:r>
            <a:r>
              <a:rPr lang="ru-RU" sz="5900" dirty="0" err="1"/>
              <a:t>гн</a:t>
            </a:r>
            <a:r>
              <a:rPr lang="ru-RU" sz="5900" dirty="0"/>
              <a:t>…</a:t>
            </a:r>
            <a:r>
              <a:rPr lang="ru-RU" sz="5900" dirty="0" err="1"/>
              <a:t>здятся</a:t>
            </a:r>
            <a:r>
              <a:rPr lang="ru-RU" sz="5900" dirty="0"/>
              <a:t>, в л…</a:t>
            </a:r>
            <a:r>
              <a:rPr lang="ru-RU" sz="5900" dirty="0" err="1"/>
              <a:t>сах</a:t>
            </a:r>
            <a:r>
              <a:rPr lang="ru-RU" sz="5900" dirty="0"/>
              <a:t>, г…лова, в г…родах - </a:t>
            </a:r>
            <a:endParaRPr lang="ru-RU" sz="5900" dirty="0" smtClean="0"/>
          </a:p>
          <a:p>
            <a:pPr marL="0" indent="0">
              <a:buNone/>
            </a:pPr>
            <a:endParaRPr lang="ru-RU" sz="5900" dirty="0"/>
          </a:p>
          <a:p>
            <a:pPr marL="0" indent="0">
              <a:buNone/>
            </a:pPr>
            <a:r>
              <a:rPr lang="ru-RU" sz="5900" dirty="0" smtClean="0"/>
              <a:t>б</a:t>
            </a:r>
            <a:r>
              <a:rPr lang="ru-RU" sz="5900" dirty="0"/>
              <a:t>) </a:t>
            </a:r>
            <a:r>
              <a:rPr lang="ru-RU" sz="5900" i="1" dirty="0" smtClean="0">
                <a:solidFill>
                  <a:srgbClr val="7030A0"/>
                </a:solidFill>
              </a:rPr>
              <a:t>Выписать </a:t>
            </a:r>
            <a:r>
              <a:rPr lang="ru-RU" sz="5900" i="1" dirty="0">
                <a:solidFill>
                  <a:srgbClr val="7030A0"/>
                </a:solidFill>
              </a:rPr>
              <a:t>слова парами: проверяемое и проверочное </a:t>
            </a:r>
            <a:endParaRPr lang="ru-RU" sz="5900" i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sz="5900" dirty="0" smtClean="0"/>
              <a:t>Дом</a:t>
            </a:r>
            <a:r>
              <a:rPr lang="ru-RU" sz="5900" dirty="0"/>
              <a:t>, домашний, </a:t>
            </a:r>
            <a:r>
              <a:rPr lang="ru-RU" sz="5900" dirty="0" smtClean="0"/>
              <a:t>домишко </a:t>
            </a:r>
          </a:p>
          <a:p>
            <a:pPr marL="0" indent="0">
              <a:buNone/>
            </a:pPr>
            <a:endParaRPr lang="ru-RU" sz="5900" dirty="0" smtClean="0"/>
          </a:p>
          <a:p>
            <a:pPr marL="0" indent="0">
              <a:buNone/>
            </a:pPr>
            <a:r>
              <a:rPr lang="ru-RU" sz="5900" dirty="0" smtClean="0"/>
              <a:t>в</a:t>
            </a:r>
            <a:r>
              <a:rPr lang="ru-RU" sz="5900" dirty="0"/>
              <a:t>) </a:t>
            </a:r>
            <a:r>
              <a:rPr lang="ru-RU" sz="5900" i="1" dirty="0">
                <a:solidFill>
                  <a:srgbClr val="7030A0"/>
                </a:solidFill>
              </a:rPr>
              <a:t>Выпиши слова, в которых пропущена буква и.</a:t>
            </a:r>
            <a:endParaRPr lang="ru-RU" sz="5900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sz="5900" dirty="0" smtClean="0"/>
              <a:t>л…</a:t>
            </a:r>
            <a:r>
              <a:rPr lang="ru-RU" sz="5900" dirty="0" err="1" smtClean="0"/>
              <a:t>ства</a:t>
            </a:r>
            <a:r>
              <a:rPr lang="ru-RU" sz="5900" dirty="0" smtClean="0"/>
              <a:t>, м…</a:t>
            </a:r>
            <a:r>
              <a:rPr lang="ru-RU" sz="5900" dirty="0" err="1" smtClean="0"/>
              <a:t>дведь</a:t>
            </a:r>
            <a:r>
              <a:rPr lang="ru-RU" sz="5900" dirty="0" smtClean="0"/>
              <a:t>, л…</a:t>
            </a:r>
            <a:r>
              <a:rPr lang="ru-RU" sz="5900" dirty="0" err="1" smtClean="0"/>
              <a:t>сной</a:t>
            </a:r>
            <a:r>
              <a:rPr lang="ru-RU" sz="5900" dirty="0" smtClean="0"/>
              <a:t>, с…</a:t>
            </a:r>
            <a:r>
              <a:rPr lang="ru-RU" sz="5900" dirty="0" err="1" smtClean="0"/>
              <a:t>лач</a:t>
            </a:r>
            <a:r>
              <a:rPr lang="ru-RU" sz="5900" dirty="0" smtClean="0"/>
              <a:t>, </a:t>
            </a:r>
            <a:r>
              <a:rPr lang="ru-RU" sz="5900" dirty="0" err="1" smtClean="0"/>
              <a:t>пр</a:t>
            </a:r>
            <a:r>
              <a:rPr lang="ru-RU" sz="5900" dirty="0" smtClean="0"/>
              <a:t>…мой, </a:t>
            </a:r>
            <a:r>
              <a:rPr lang="ru-RU" sz="5900" dirty="0" err="1" smtClean="0"/>
              <a:t>кр</a:t>
            </a:r>
            <a:r>
              <a:rPr lang="ru-RU" sz="5900" dirty="0" smtClean="0"/>
              <a:t>…</a:t>
            </a:r>
            <a:r>
              <a:rPr lang="ru-RU" sz="5900" dirty="0" err="1" smtClean="0"/>
              <a:t>кливый</a:t>
            </a:r>
            <a:r>
              <a:rPr lang="ru-RU" sz="5900" dirty="0" smtClean="0"/>
              <a:t>, в…</a:t>
            </a:r>
            <a:r>
              <a:rPr lang="ru-RU" sz="5900" dirty="0" err="1" smtClean="0"/>
              <a:t>сенний</a:t>
            </a:r>
            <a:r>
              <a:rPr lang="ru-RU" sz="5900" dirty="0" smtClean="0"/>
              <a:t>, р…чушка.</a:t>
            </a:r>
            <a:endParaRPr lang="ru-RU" sz="5900" dirty="0"/>
          </a:p>
        </p:txBody>
      </p:sp>
    </p:spTree>
    <p:extLst>
      <p:ext uri="{BB962C8B-B14F-4D97-AF65-F5344CB8AC3E}">
        <p14:creationId xmlns:p14="http://schemas.microsoft.com/office/powerpoint/2010/main" val="3986222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Часть 1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1 задание: </a:t>
            </a:r>
            <a:r>
              <a:rPr lang="ru-RU" b="1" dirty="0">
                <a:solidFill>
                  <a:srgbClr val="C00000"/>
                </a:solidFill>
              </a:rPr>
              <a:t>диктант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844824"/>
            <a:ext cx="7848872" cy="428133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</a:rPr>
              <a:t>Как повысить грамотность?</a:t>
            </a:r>
          </a:p>
          <a:p>
            <a:pPr lvl="0"/>
            <a:r>
              <a:rPr lang="ru-RU" dirty="0"/>
              <a:t>Зрительные диктанты по системе профессора </a:t>
            </a:r>
            <a:r>
              <a:rPr lang="ru-RU" dirty="0" err="1"/>
              <a:t>И.Т.Федоренко</a:t>
            </a:r>
            <a:r>
              <a:rPr lang="ru-RU" dirty="0"/>
              <a:t>.</a:t>
            </a:r>
            <a:endParaRPr lang="ru-RU" dirty="0"/>
          </a:p>
          <a:p>
            <a:pPr lvl="0"/>
            <a:r>
              <a:rPr lang="ru-RU" dirty="0"/>
              <a:t>Объяснительные, предупредительные и проверочные диктанты.</a:t>
            </a:r>
            <a:endParaRPr lang="ru-RU" dirty="0"/>
          </a:p>
          <a:p>
            <a:pPr lvl="0"/>
            <a:r>
              <a:rPr lang="ru-RU" dirty="0"/>
              <a:t>Списывание текстов с «пропущенными буквами», с исправлением орфографических ошибок, с «пропуском» </a:t>
            </a:r>
            <a:r>
              <a:rPr lang="ru-RU" dirty="0" err="1"/>
              <a:t>пунктационных</a:t>
            </a:r>
            <a:r>
              <a:rPr lang="ru-RU" dirty="0"/>
              <a:t> знаков.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0314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Часть 1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1 задание: </a:t>
            </a:r>
            <a:r>
              <a:rPr lang="ru-RU" b="1" dirty="0">
                <a:solidFill>
                  <a:srgbClr val="C00000"/>
                </a:solidFill>
              </a:rPr>
              <a:t>диктант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844824"/>
            <a:ext cx="7848872" cy="428133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</a:rPr>
              <a:t>Как повысить грамотность?</a:t>
            </a:r>
          </a:p>
          <a:p>
            <a:pPr lvl="0"/>
            <a:r>
              <a:rPr lang="ru-RU" b="1" dirty="0"/>
              <a:t>Классификация слов по наличию морфем в корне слова.</a:t>
            </a:r>
            <a:endParaRPr lang="ru-RU" dirty="0"/>
          </a:p>
          <a:p>
            <a:pPr marL="0" indent="0">
              <a:buNone/>
            </a:pPr>
            <a:r>
              <a:rPr lang="ru-RU" i="1" dirty="0">
                <a:solidFill>
                  <a:srgbClr val="7030A0"/>
                </a:solidFill>
              </a:rPr>
              <a:t>Заполни таблицу, распределив слова по трём столбикам в зависимости от того, какая орфограмма есть в слове.</a:t>
            </a:r>
            <a:endParaRPr lang="ru-RU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dirty="0"/>
              <a:t>Просьба, цветной, низкий, лисичка, честный, сердце, гибкий, устный, рыбка, зимовье, грустный, пятно, редкий.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0500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Часть 1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0000FF"/>
                </a:solidFill>
              </a:rPr>
              <a:t>1 задание: </a:t>
            </a:r>
            <a:r>
              <a:rPr lang="ru-RU" b="1" dirty="0">
                <a:solidFill>
                  <a:srgbClr val="C00000"/>
                </a:solidFill>
              </a:rPr>
              <a:t>диктант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132856"/>
            <a:ext cx="7848872" cy="399330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Контроль и коррекция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575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Часть 1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2, 3 задания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900" dirty="0" smtClean="0"/>
              <a:t>Синтаксис</a:t>
            </a:r>
          </a:p>
          <a:p>
            <a:pPr marL="0" indent="0">
              <a:buNone/>
            </a:pPr>
            <a:r>
              <a:rPr lang="ru-RU" sz="5900" dirty="0" smtClean="0"/>
              <a:t>Морфология </a:t>
            </a:r>
            <a:endParaRPr lang="ru-RU" sz="5900" dirty="0"/>
          </a:p>
        </p:txBody>
      </p:sp>
    </p:spTree>
    <p:extLst>
      <p:ext uri="{BB962C8B-B14F-4D97-AF65-F5344CB8AC3E}">
        <p14:creationId xmlns:p14="http://schemas.microsoft.com/office/powerpoint/2010/main" val="367754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Часть 2 (второй день)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4 задание: </a:t>
            </a:r>
            <a:r>
              <a:rPr lang="ru-RU" dirty="0" smtClean="0">
                <a:solidFill>
                  <a:srgbClr val="C00000"/>
                </a:solidFill>
              </a:rPr>
              <a:t>ударение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rgbClr val="7030A0"/>
                </a:solidFill>
              </a:rPr>
              <a:t>Произнеси данные ниже слова, </a:t>
            </a:r>
            <a:r>
              <a:rPr lang="ru-RU" sz="4000" b="1" dirty="0">
                <a:solidFill>
                  <a:srgbClr val="7030A0"/>
                </a:solidFill>
              </a:rPr>
              <a:t>поставь </a:t>
            </a:r>
            <a:r>
              <a:rPr lang="ru-RU" sz="4000" dirty="0">
                <a:solidFill>
                  <a:srgbClr val="7030A0"/>
                </a:solidFill>
              </a:rPr>
              <a:t>в них </a:t>
            </a:r>
            <a:r>
              <a:rPr lang="ru-RU" sz="4000" b="1" dirty="0">
                <a:solidFill>
                  <a:srgbClr val="7030A0"/>
                </a:solidFill>
              </a:rPr>
              <a:t>знак ударения </a:t>
            </a:r>
            <a:r>
              <a:rPr lang="ru-RU" sz="4000" dirty="0">
                <a:solidFill>
                  <a:srgbClr val="7030A0"/>
                </a:solidFill>
              </a:rPr>
              <a:t>над </a:t>
            </a:r>
            <a:r>
              <a:rPr lang="ru-RU" sz="4000" dirty="0" smtClean="0">
                <a:solidFill>
                  <a:srgbClr val="7030A0"/>
                </a:solidFill>
              </a:rPr>
              <a:t>ударными гласными.</a:t>
            </a:r>
          </a:p>
          <a:p>
            <a:pPr marL="0" indent="0">
              <a:buNone/>
            </a:pPr>
            <a:r>
              <a:rPr lang="ru-RU" sz="4000" b="1" dirty="0" smtClean="0"/>
              <a:t>     Издавна</a:t>
            </a:r>
            <a:r>
              <a:rPr lang="ru-RU" sz="4000" b="1" dirty="0"/>
              <a:t>, занята, повторит, </a:t>
            </a:r>
            <a:r>
              <a:rPr lang="ru-RU" sz="4000" b="1" dirty="0" smtClean="0"/>
              <a:t> хозяева</a:t>
            </a:r>
            <a:r>
              <a:rPr lang="ru-RU" sz="4000" b="1" dirty="0"/>
              <a:t>.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3861048"/>
            <a:ext cx="7704856" cy="15121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795402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815</Words>
  <Application>Microsoft Office PowerPoint</Application>
  <PresentationFormat>Экран (4:3)</PresentationFormat>
  <Paragraphs>141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Тема Office</vt:lpstr>
      <vt:lpstr>Специальное оформление</vt:lpstr>
      <vt:lpstr>Солнцестояние</vt:lpstr>
      <vt:lpstr>Презентация PowerPoint</vt:lpstr>
      <vt:lpstr>Презентация PowerPoint</vt:lpstr>
      <vt:lpstr>Часть 1 1 задание: диктант </vt:lpstr>
      <vt:lpstr>Часть 1 1 задание: диктант </vt:lpstr>
      <vt:lpstr>Часть 1 1 задание: диктант </vt:lpstr>
      <vt:lpstr>Часть 1 1 задание: диктант </vt:lpstr>
      <vt:lpstr>Часть 1 1 задание: диктант </vt:lpstr>
      <vt:lpstr>Часть 1 2, 3 задания</vt:lpstr>
      <vt:lpstr>Часть 2 (второй день) 4 задание: ударение </vt:lpstr>
      <vt:lpstr>Часть 2 (второй день) 5 задание: звуки (фонетика) </vt:lpstr>
      <vt:lpstr>Часть 2 (второй день) 6 задание: работа с текстом </vt:lpstr>
      <vt:lpstr>Часть 2 (второй день) 7 задание: работа с текстом </vt:lpstr>
      <vt:lpstr>Часть 2 (второй день) 8 задание: работа с текстом </vt:lpstr>
      <vt:lpstr>Часть 2 (второй день) 9 задание: работа с текстом </vt:lpstr>
      <vt:lpstr>Часть 2 (второй день) 10 задание: работа с текстом </vt:lpstr>
      <vt:lpstr>Часть 2 (второй день) 11 задание: работа с текстом </vt:lpstr>
      <vt:lpstr>Часть 2 (второй день) 12-14 задания: морфология</vt:lpstr>
      <vt:lpstr>Часть 2 (второй день) 15 задание: пословица</vt:lpstr>
      <vt:lpstr>Методические пособия</vt:lpstr>
      <vt:lpstr>Интернет-ресурсы</vt:lpstr>
      <vt:lpstr>Спасибо 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Наташа</cp:lastModifiedBy>
  <cp:revision>27</cp:revision>
  <dcterms:created xsi:type="dcterms:W3CDTF">2011-12-13T19:04:59Z</dcterms:created>
  <dcterms:modified xsi:type="dcterms:W3CDTF">2018-04-05T19:34:35Z</dcterms:modified>
</cp:coreProperties>
</file>